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D76F5CE1-3D48-45A3-97B7-2227D1027E60}" type="datetimeFigureOut">
              <a:rPr lang="nl-NL" smtClean="0"/>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27DA5EA-7DE9-40FF-930B-5F8799C6A36F}"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76F5CE1-3D48-45A3-97B7-2227D1027E60}" type="datetimeFigureOut">
              <a:rPr lang="nl-NL" smtClean="0"/>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27DA5EA-7DE9-40FF-930B-5F8799C6A36F}"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76F5CE1-3D48-45A3-97B7-2227D1027E60}" type="datetimeFigureOut">
              <a:rPr lang="nl-NL" smtClean="0"/>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27DA5EA-7DE9-40FF-930B-5F8799C6A36F}"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76F5CE1-3D48-45A3-97B7-2227D1027E60}" type="datetimeFigureOut">
              <a:rPr lang="nl-NL" smtClean="0"/>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27DA5EA-7DE9-40FF-930B-5F8799C6A36F}"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76F5CE1-3D48-45A3-97B7-2227D1027E60}" type="datetimeFigureOut">
              <a:rPr lang="nl-NL" smtClean="0"/>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27DA5EA-7DE9-40FF-930B-5F8799C6A36F}"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D76F5CE1-3D48-45A3-97B7-2227D1027E60}" type="datetimeFigureOut">
              <a:rPr lang="nl-NL" smtClean="0"/>
              <a:t>9-3-2015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27DA5EA-7DE9-40FF-930B-5F8799C6A36F}"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D76F5CE1-3D48-45A3-97B7-2227D1027E60}" type="datetimeFigureOut">
              <a:rPr lang="nl-NL" smtClean="0"/>
              <a:t>9-3-2015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27DA5EA-7DE9-40FF-930B-5F8799C6A36F}"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D76F5CE1-3D48-45A3-97B7-2227D1027E60}" type="datetimeFigureOut">
              <a:rPr lang="nl-NL" smtClean="0"/>
              <a:t>9-3-2015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27DA5EA-7DE9-40FF-930B-5F8799C6A36F}"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76F5CE1-3D48-45A3-97B7-2227D1027E60}" type="datetimeFigureOut">
              <a:rPr lang="nl-NL" smtClean="0"/>
              <a:t>9-3-2015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27DA5EA-7DE9-40FF-930B-5F8799C6A36F}"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76F5CE1-3D48-45A3-97B7-2227D1027E60}" type="datetimeFigureOut">
              <a:rPr lang="nl-NL" smtClean="0"/>
              <a:t>9-3-2015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27DA5EA-7DE9-40FF-930B-5F8799C6A36F}"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76F5CE1-3D48-45A3-97B7-2227D1027E60}" type="datetimeFigureOut">
              <a:rPr lang="nl-NL" smtClean="0"/>
              <a:t>9-3-2015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27DA5EA-7DE9-40FF-930B-5F8799C6A36F}"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6F5CE1-3D48-45A3-97B7-2227D1027E60}" type="datetimeFigureOut">
              <a:rPr lang="nl-NL" smtClean="0"/>
              <a:t>9-3-2015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A5EA-7DE9-40FF-930B-5F8799C6A36F}"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nl.wikipedia.org/wiki/Frederick_Sang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nl.wikipedia.org/wiki/Linus_Pauling" TargetMode="External"/><Relationship Id="rId2" Type="http://schemas.openxmlformats.org/officeDocument/2006/relationships/hyperlink" Target="http://nl.wikipedia.org/wiki/Francis_Cric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johnkyrk.com/aminoacid.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r>
              <a:rPr lang="nl-NL" sz="2400" b="1" dirty="0" smtClean="0">
                <a:latin typeface="Arial" pitchFamily="34" charset="0"/>
                <a:cs typeface="Arial" pitchFamily="34" charset="0"/>
              </a:rPr>
              <a:t>Hoofdstuk 13: Eiwitten, de werktuigen van het leven</a:t>
            </a:r>
            <a:endParaRPr lang="nl-NL" sz="2400" dirty="0">
              <a:latin typeface="Arial" pitchFamily="34" charset="0"/>
              <a:cs typeface="Arial" pitchFamily="34" charset="0"/>
            </a:endParaRPr>
          </a:p>
        </p:txBody>
      </p:sp>
      <p:sp>
        <p:nvSpPr>
          <p:cNvPr id="5" name="Tijdelijke aanduiding voor inhoud 4"/>
          <p:cNvSpPr>
            <a:spLocks noGrp="1"/>
          </p:cNvSpPr>
          <p:nvPr>
            <p:ph idx="1"/>
          </p:nvPr>
        </p:nvSpPr>
        <p:spPr>
          <a:xfrm>
            <a:off x="457200" y="1196752"/>
            <a:ext cx="8229600" cy="5256584"/>
          </a:xfrm>
        </p:spPr>
        <p:txBody>
          <a:bodyPr>
            <a:normAutofit lnSpcReduction="10000"/>
          </a:bodyPr>
          <a:lstStyle/>
          <a:p>
            <a:r>
              <a:rPr lang="nl-NL" sz="2000" dirty="0" smtClean="0"/>
              <a:t>De naam 'eiwit' is afgeleid van ‘het wit van een ei' waarin eiwitten tweehonderd jaar geleden voor het eerst werden ontdekt. Eiwitten zitten echter niet alleen in </a:t>
            </a:r>
            <a:r>
              <a:rPr lang="nl-NL" sz="2000" dirty="0" err="1" smtClean="0"/>
              <a:t>het-wit-van-een-ei</a:t>
            </a:r>
            <a:r>
              <a:rPr lang="nl-NL" sz="2000" dirty="0" smtClean="0"/>
              <a:t> (in eigeel zit zelfs </a:t>
            </a:r>
            <a:r>
              <a:rPr lang="nl-NL" sz="2000" dirty="0" err="1" smtClean="0"/>
              <a:t>méér</a:t>
            </a:r>
            <a:r>
              <a:rPr lang="nl-NL" sz="2000" dirty="0" smtClean="0"/>
              <a:t> eiwit dan in eiwit), maar in vrijwel alle delen van organismen. Bovendien bestaat er </a:t>
            </a:r>
            <a:r>
              <a:rPr lang="nl-NL" sz="2000" b="1" dirty="0" smtClean="0"/>
              <a:t>niet één soort eiwit, maar vele honderdduizenden soorten, met heel uiteenlopende functies</a:t>
            </a:r>
            <a:r>
              <a:rPr lang="nl-NL" sz="2000" dirty="0" smtClean="0"/>
              <a:t>.</a:t>
            </a:r>
          </a:p>
          <a:p>
            <a:r>
              <a:rPr lang="nl-NL" sz="2000" b="1" dirty="0" smtClean="0"/>
              <a:t>Huid, haar, ogen, alles wat je aan de buitenkant van iemand z</a:t>
            </a:r>
            <a:r>
              <a:rPr lang="nl-NL" sz="2000" dirty="0" smtClean="0"/>
              <a:t>iet, het zijn </a:t>
            </a:r>
            <a:r>
              <a:rPr lang="nl-NL" sz="2000" b="1" dirty="0" smtClean="0"/>
              <a:t>allemaal eiwitten</a:t>
            </a:r>
            <a:r>
              <a:rPr lang="nl-NL" sz="2000" dirty="0" smtClean="0"/>
              <a:t>. Evenals trouwens je schoenen en je kleren, </a:t>
            </a:r>
            <a:r>
              <a:rPr lang="nl-NL" sz="2000" b="1" dirty="0" smtClean="0"/>
              <a:t>voor zover die van leer en wol zijn</a:t>
            </a:r>
            <a:r>
              <a:rPr lang="nl-NL" sz="2000" dirty="0" smtClean="0"/>
              <a:t>. Eiwit kan dus ook iets heel anders zijn dan dat glibberige vloeibare spul in een ei.</a:t>
            </a:r>
            <a:br>
              <a:rPr lang="nl-NL" sz="2000" dirty="0" smtClean="0"/>
            </a:br>
            <a:r>
              <a:rPr lang="nl-NL" sz="2000" dirty="0" smtClean="0"/>
              <a:t>Het menselijke lichaam bestaat voor 60 tot 80% uit water, afhankelijk van de leeftijd (hoe ouder je wordt, hoe minder water) dat van sommige dieren, zoals kwallen zelfs voor 97%! </a:t>
            </a:r>
            <a:r>
              <a:rPr lang="nl-NL" sz="2000" dirty="0" err="1" smtClean="0"/>
              <a:t>Eenderde</a:t>
            </a:r>
            <a:r>
              <a:rPr lang="nl-NL" sz="2000" dirty="0" smtClean="0"/>
              <a:t> van de rest bestaat uit eiwitten. En natuurlijk is er ook nog wat skelet, vet en overige stoffen.</a:t>
            </a:r>
            <a:br>
              <a:rPr lang="nl-NL" sz="2000" dirty="0" smtClean="0"/>
            </a:br>
            <a:r>
              <a:rPr lang="nl-NL" sz="2000" dirty="0" smtClean="0"/>
              <a:t>Omdat je </a:t>
            </a:r>
            <a:r>
              <a:rPr lang="nl-NL" sz="2000" b="1" dirty="0" smtClean="0"/>
              <a:t>geen reserve-eiwitten kunt opslaan</a:t>
            </a:r>
            <a:r>
              <a:rPr lang="nl-NL" sz="2000" dirty="0" smtClean="0"/>
              <a:t>, moeten ze in voldoende mate in je voedsel aanwezig zijn.</a:t>
            </a:r>
            <a:br>
              <a:rPr lang="nl-NL" sz="2000" dirty="0" smtClean="0"/>
            </a:br>
            <a:r>
              <a:rPr lang="nl-NL" sz="2000" dirty="0" smtClean="0"/>
              <a:t>Per dag moet je dan ook een minimale hoeveelheid eiwitten eten</a:t>
            </a:r>
            <a:endParaRPr lang="nl-NL"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13.3. Aminozuren 3</a:t>
            </a:r>
            <a:endParaRPr lang="nl-NL" sz="2800" dirty="0"/>
          </a:p>
        </p:txBody>
      </p:sp>
      <p:pic>
        <p:nvPicPr>
          <p:cNvPr id="4" name="Tijdelijke aanduiding voor inhoud 3"/>
          <p:cNvPicPr>
            <a:picLocks noGrp="1"/>
          </p:cNvPicPr>
          <p:nvPr>
            <p:ph idx="1"/>
          </p:nvPr>
        </p:nvPicPr>
        <p:blipFill>
          <a:blip r:embed="rId2" cstate="print"/>
          <a:srcRect/>
          <a:stretch>
            <a:fillRect/>
          </a:stretch>
        </p:blipFill>
        <p:spPr bwMode="auto">
          <a:xfrm>
            <a:off x="1259632" y="1052736"/>
            <a:ext cx="6840760" cy="54006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648072"/>
          </a:xfrm>
        </p:spPr>
        <p:txBody>
          <a:bodyPr>
            <a:normAutofit/>
          </a:bodyPr>
          <a:lstStyle/>
          <a:p>
            <a:r>
              <a:rPr lang="nl-NL" sz="2800" b="1" dirty="0" smtClean="0"/>
              <a:t>13.1. De geschiedenis van het eiwitonderzoek 1</a:t>
            </a:r>
            <a:endParaRPr lang="nl-NL" sz="2800" dirty="0"/>
          </a:p>
        </p:txBody>
      </p:sp>
      <p:sp>
        <p:nvSpPr>
          <p:cNvPr id="3" name="Tijdelijke aanduiding voor inhoud 2"/>
          <p:cNvSpPr>
            <a:spLocks noGrp="1"/>
          </p:cNvSpPr>
          <p:nvPr>
            <p:ph idx="1"/>
          </p:nvPr>
        </p:nvSpPr>
        <p:spPr>
          <a:xfrm>
            <a:off x="457200" y="1268760"/>
            <a:ext cx="8229600" cy="5256584"/>
          </a:xfrm>
        </p:spPr>
        <p:txBody>
          <a:bodyPr>
            <a:normAutofit/>
          </a:bodyPr>
          <a:lstStyle/>
          <a:p>
            <a:r>
              <a:rPr lang="nl-NL" sz="2000" dirty="0" smtClean="0"/>
              <a:t>Eiwitten zijn in de loop van de negentiende eeuw door scheikundigen ontdekt</a:t>
            </a:r>
          </a:p>
          <a:p>
            <a:r>
              <a:rPr lang="nl-NL" sz="2000" dirty="0" smtClean="0"/>
              <a:t>eiwitten zijn opgebouwd uit aminozuren</a:t>
            </a:r>
          </a:p>
          <a:p>
            <a:r>
              <a:rPr lang="nl-NL" sz="2000" dirty="0" smtClean="0"/>
              <a:t>Kort historisch overzicht:</a:t>
            </a:r>
            <a:br>
              <a:rPr lang="nl-NL" sz="2000" dirty="0" smtClean="0"/>
            </a:br>
            <a:r>
              <a:rPr lang="nl-NL" sz="2000" dirty="0" smtClean="0"/>
              <a:t>1. Het eerste aminozuur (</a:t>
            </a:r>
            <a:r>
              <a:rPr lang="nl-NL" sz="2000" dirty="0" err="1" smtClean="0"/>
              <a:t>cysteïne</a:t>
            </a:r>
            <a:r>
              <a:rPr lang="nl-NL" sz="2000" dirty="0" smtClean="0"/>
              <a:t>) werd in 1810 geïsoleerd en het laatste (asparagine) pas in 1932. Dat daar zoveel jaar overheen gegaan zijn, heeft uiteraard te maken met ontoereikende biochemische technieken destijds.</a:t>
            </a:r>
            <a:br>
              <a:rPr lang="nl-NL" sz="2000" dirty="0" smtClean="0"/>
            </a:br>
            <a:r>
              <a:rPr lang="nl-NL" sz="2000" dirty="0" smtClean="0"/>
              <a:t>2. In 1893 werd de belangrijke ontdekking gedaan dat eiwitten als katalysator kunnen werken, deze eiwitten werden enzymen genoemd. Er werden steeds meer functies van eiwitten ontdekt.</a:t>
            </a:r>
            <a:br>
              <a:rPr lang="nl-NL" sz="2000" dirty="0" smtClean="0"/>
            </a:br>
            <a:r>
              <a:rPr lang="nl-NL" sz="2000" dirty="0" smtClean="0"/>
              <a:t>3. In 1955 publiceerden de Engelse biochemicus </a:t>
            </a:r>
            <a:r>
              <a:rPr lang="nl-NL" sz="2000" dirty="0" err="1" smtClean="0"/>
              <a:t>Sanger</a:t>
            </a:r>
            <a:r>
              <a:rPr lang="nl-NL" sz="2000" dirty="0" smtClean="0"/>
              <a:t> en medewerkers de aminozuurvolgorde van het hormoon insuline (51 aminozuren). Ze deden 10 jaar over dit onderzoek (in 1985 ontving </a:t>
            </a:r>
            <a:r>
              <a:rPr lang="nl-NL" sz="2000" dirty="0" err="1" smtClean="0">
                <a:hlinkClick r:id="rId2"/>
              </a:rPr>
              <a:t>Sanger</a:t>
            </a:r>
            <a:r>
              <a:rPr lang="nl-NL" sz="2000" dirty="0" smtClean="0"/>
              <a:t> de Nobelprijs).</a:t>
            </a:r>
          </a:p>
          <a:p>
            <a:endParaRPr lang="nl-NL" sz="2000" dirty="0"/>
          </a:p>
          <a:p>
            <a:r>
              <a:rPr lang="nl-NL" sz="2000" dirty="0" smtClean="0"/>
              <a:t>Zie volgende dia voor vervolg</a:t>
            </a:r>
            <a:endParaRPr lang="nl-NL"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648072"/>
          </a:xfrm>
        </p:spPr>
        <p:txBody>
          <a:bodyPr>
            <a:normAutofit/>
          </a:bodyPr>
          <a:lstStyle/>
          <a:p>
            <a:r>
              <a:rPr lang="nl-NL" sz="2800" b="1" dirty="0" smtClean="0"/>
              <a:t>13.1. De geschiedenis van het eiwitonderzoek 2</a:t>
            </a:r>
            <a:endParaRPr lang="nl-NL" sz="2800" dirty="0"/>
          </a:p>
        </p:txBody>
      </p:sp>
      <p:sp>
        <p:nvSpPr>
          <p:cNvPr id="3" name="Tijdelijke aanduiding voor inhoud 2"/>
          <p:cNvSpPr>
            <a:spLocks noGrp="1"/>
          </p:cNvSpPr>
          <p:nvPr>
            <p:ph idx="1"/>
          </p:nvPr>
        </p:nvSpPr>
        <p:spPr>
          <a:xfrm>
            <a:off x="457200" y="1268760"/>
            <a:ext cx="8229600" cy="5256584"/>
          </a:xfrm>
        </p:spPr>
        <p:txBody>
          <a:bodyPr>
            <a:normAutofit lnSpcReduction="10000"/>
          </a:bodyPr>
          <a:lstStyle/>
          <a:p>
            <a:r>
              <a:rPr lang="nl-NL" sz="2000" dirty="0" smtClean="0"/>
              <a:t>Vervolg vorige dia:</a:t>
            </a:r>
          </a:p>
          <a:p>
            <a:r>
              <a:rPr lang="nl-NL" sz="2000" dirty="0" smtClean="0"/>
              <a:t>4. Dat </a:t>
            </a:r>
            <a:r>
              <a:rPr lang="nl-NL" sz="2000" b="1" dirty="0" smtClean="0">
                <a:hlinkClick r:id="rId2"/>
              </a:rPr>
              <a:t>Watson en </a:t>
            </a:r>
            <a:r>
              <a:rPr lang="nl-NL" sz="2000" b="1" dirty="0" err="1" smtClean="0">
                <a:hlinkClick r:id="rId2"/>
              </a:rPr>
              <a:t>Crick</a:t>
            </a:r>
            <a:r>
              <a:rPr lang="nl-NL" sz="2000" dirty="0" smtClean="0">
                <a:hlinkClick r:id="rId2"/>
              </a:rPr>
              <a:t> </a:t>
            </a:r>
            <a:r>
              <a:rPr lang="nl-NL" sz="2000" dirty="0" smtClean="0"/>
              <a:t>in 1953 de structuur van DNA wisten op te helderen, was te danken aan het feit dat </a:t>
            </a:r>
            <a:r>
              <a:rPr lang="nl-NL" sz="2000" b="1" dirty="0" smtClean="0"/>
              <a:t>Rosalind Franklin</a:t>
            </a:r>
            <a:r>
              <a:rPr lang="nl-NL" sz="2000" dirty="0" smtClean="0"/>
              <a:t> </a:t>
            </a:r>
            <a:r>
              <a:rPr lang="nl-NL" sz="2000" dirty="0" err="1" smtClean="0"/>
              <a:t>nét</a:t>
            </a:r>
            <a:r>
              <a:rPr lang="nl-NL" sz="2000" dirty="0" smtClean="0"/>
              <a:t> de juiste röntgendiffractieopnames had gemaakt waaruit de spiraalstructuur (dubbele helix) van DNA viel af te lezen (zie figuur 1).</a:t>
            </a:r>
            <a:br>
              <a:rPr lang="nl-NL" sz="2000" dirty="0" smtClean="0"/>
            </a:br>
            <a:r>
              <a:rPr lang="nl-NL" sz="2000" dirty="0" smtClean="0"/>
              <a:t>5. In 1951 ontrafelden </a:t>
            </a:r>
            <a:r>
              <a:rPr lang="nl-NL" sz="2000" dirty="0" err="1" smtClean="0">
                <a:hlinkClick r:id="rId3"/>
              </a:rPr>
              <a:t>Pauling</a:t>
            </a:r>
            <a:r>
              <a:rPr lang="nl-NL" sz="2000" dirty="0" smtClean="0"/>
              <a:t> en </a:t>
            </a:r>
            <a:r>
              <a:rPr lang="nl-NL" sz="2000" dirty="0" err="1" smtClean="0"/>
              <a:t>Corey</a:t>
            </a:r>
            <a:r>
              <a:rPr lang="nl-NL" sz="2000" dirty="0" smtClean="0"/>
              <a:t> de bindingen tussen de aminozuren in eiwitmoleculen.</a:t>
            </a:r>
            <a:br>
              <a:rPr lang="nl-NL" sz="2000" dirty="0" smtClean="0"/>
            </a:br>
            <a:r>
              <a:rPr lang="nl-NL" sz="2000" dirty="0" smtClean="0"/>
              <a:t>6. In 1958 beschreven </a:t>
            </a:r>
            <a:r>
              <a:rPr lang="nl-NL" sz="2000" dirty="0" err="1" smtClean="0"/>
              <a:t>Kendrew</a:t>
            </a:r>
            <a:r>
              <a:rPr lang="nl-NL" sz="2000" dirty="0" smtClean="0"/>
              <a:t> en </a:t>
            </a:r>
            <a:r>
              <a:rPr lang="nl-NL" sz="2000" dirty="0" err="1" smtClean="0"/>
              <a:t>Perutz</a:t>
            </a:r>
            <a:r>
              <a:rPr lang="nl-NL" sz="2000" dirty="0" smtClean="0"/>
              <a:t> de driedimensionale structuur van hemoglobine, de rode bloedkleurstof die zorgt voor het transport van zuurstof. Dit was mogelijk door de röntgendiffractietechniek, waarmee kristalstructuren kunnen worden opgehelderd.</a:t>
            </a:r>
            <a:br>
              <a:rPr lang="nl-NL" sz="2000" dirty="0" smtClean="0"/>
            </a:br>
            <a:r>
              <a:rPr lang="nl-NL" sz="2000" dirty="0" smtClean="0"/>
              <a:t>7. In 1961 toonden </a:t>
            </a:r>
            <a:r>
              <a:rPr lang="nl-NL" sz="2000" dirty="0" err="1" smtClean="0"/>
              <a:t>Nirenberg</a:t>
            </a:r>
            <a:r>
              <a:rPr lang="nl-NL" sz="2000" dirty="0" smtClean="0"/>
              <a:t> en </a:t>
            </a:r>
            <a:r>
              <a:rPr lang="nl-NL" sz="2000" dirty="0" err="1" smtClean="0"/>
              <a:t>Ochoa</a:t>
            </a:r>
            <a:r>
              <a:rPr lang="nl-NL" sz="2000" dirty="0" smtClean="0"/>
              <a:t> aan dat DNA de informatie levert voor het maken van eiwitten en in 1966 waren alle </a:t>
            </a:r>
            <a:r>
              <a:rPr lang="nl-NL" sz="2000" dirty="0" err="1" smtClean="0"/>
              <a:t>DNA-tripletten</a:t>
            </a:r>
            <a:r>
              <a:rPr lang="nl-NL" sz="2000" dirty="0" smtClean="0"/>
              <a:t>, die door de cel gebruikt worden om de 20 aminozuren in de goede volgorde te zetten, bekend.</a:t>
            </a:r>
            <a:br>
              <a:rPr lang="nl-NL" sz="2000" dirty="0" smtClean="0"/>
            </a:br>
            <a:r>
              <a:rPr lang="nl-NL" sz="2000" dirty="0" smtClean="0"/>
              <a:t>Het eiwitonderzoek duurt voort. We weten nog steeds weinig over de precieze werking van al die duizenden en duizenden enzymen, afweerstoffen, hormonen en overige eiwitten.</a:t>
            </a:r>
            <a:endParaRPr lang="nl-N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13.2. De functies van eiwitten 1</a:t>
            </a:r>
            <a:endParaRPr lang="nl-NL" sz="2800" dirty="0"/>
          </a:p>
        </p:txBody>
      </p:sp>
      <p:sp>
        <p:nvSpPr>
          <p:cNvPr id="3" name="Tijdelijke aanduiding voor inhoud 2"/>
          <p:cNvSpPr>
            <a:spLocks noGrp="1"/>
          </p:cNvSpPr>
          <p:nvPr>
            <p:ph idx="1"/>
          </p:nvPr>
        </p:nvSpPr>
        <p:spPr>
          <a:xfrm>
            <a:off x="457200" y="980728"/>
            <a:ext cx="8229600" cy="5544616"/>
          </a:xfrm>
        </p:spPr>
        <p:txBody>
          <a:bodyPr>
            <a:normAutofit/>
          </a:bodyPr>
          <a:lstStyle/>
          <a:p>
            <a:r>
              <a:rPr lang="nl-NL" sz="2000" b="1" dirty="0" smtClean="0"/>
              <a:t>Functies van eiwitten op celniveau</a:t>
            </a:r>
            <a:r>
              <a:rPr lang="nl-NL" sz="2000" dirty="0" smtClean="0"/>
              <a:t>:</a:t>
            </a:r>
          </a:p>
          <a:p>
            <a:pPr>
              <a:buNone/>
            </a:pPr>
            <a:r>
              <a:rPr lang="nl-NL" sz="2000" dirty="0" smtClean="0"/>
              <a:t/>
            </a:r>
            <a:br>
              <a:rPr lang="nl-NL" sz="2000" dirty="0" smtClean="0"/>
            </a:br>
            <a:r>
              <a:rPr lang="nl-NL" sz="2000" dirty="0" smtClean="0"/>
              <a:t>1. </a:t>
            </a:r>
            <a:r>
              <a:rPr lang="nl-NL" sz="2000" b="1" dirty="0" smtClean="0"/>
              <a:t>De opbouw van de cellen</a:t>
            </a:r>
            <a:r>
              <a:rPr lang="nl-NL" sz="2000" dirty="0" smtClean="0"/>
              <a:t>: organellen zoals ribosomen, chloroplasten en </a:t>
            </a:r>
            <a:r>
              <a:rPr lang="nl-NL" sz="2000" dirty="0" err="1" smtClean="0"/>
              <a:t>mitochondriën</a:t>
            </a:r>
            <a:r>
              <a:rPr lang="nl-NL" sz="2000" dirty="0" smtClean="0"/>
              <a:t> bestaan voor een deel uit eiwitten, of bevatten eiwitten die verantwoordelijk zijn voor de functies die deze organellen hebben.</a:t>
            </a:r>
          </a:p>
          <a:p>
            <a:pPr>
              <a:buNone/>
            </a:pPr>
            <a:r>
              <a:rPr lang="nl-NL" sz="2000" dirty="0" smtClean="0"/>
              <a:t/>
            </a:r>
            <a:br>
              <a:rPr lang="nl-NL" sz="2000" dirty="0" smtClean="0"/>
            </a:br>
            <a:r>
              <a:rPr lang="nl-NL" sz="2000" dirty="0" smtClean="0"/>
              <a:t>2. </a:t>
            </a:r>
            <a:r>
              <a:rPr lang="nl-NL" sz="2000" b="1" dirty="0" smtClean="0"/>
              <a:t>Het transport van stoffen via de celmembraan</a:t>
            </a:r>
            <a:r>
              <a:rPr lang="nl-NL" sz="2000" dirty="0" smtClean="0"/>
              <a:t>: membraaneiwitten vormen kanaaltjes door de membraan, waardoor stoffen in en uit de cel vervoerd kunnen worden (‘poortjes’).</a:t>
            </a:r>
          </a:p>
          <a:p>
            <a:pPr>
              <a:buNone/>
            </a:pPr>
            <a:r>
              <a:rPr lang="nl-NL" sz="2000" dirty="0" smtClean="0"/>
              <a:t/>
            </a:r>
            <a:br>
              <a:rPr lang="nl-NL" sz="2000" dirty="0" smtClean="0"/>
            </a:br>
            <a:r>
              <a:rPr lang="nl-NL" sz="2000" dirty="0" smtClean="0"/>
              <a:t>3. </a:t>
            </a:r>
            <a:r>
              <a:rPr lang="nl-NL" sz="2000" b="1" dirty="0" smtClean="0"/>
              <a:t>Het opvangen van signalen door de cel</a:t>
            </a:r>
            <a:r>
              <a:rPr lang="nl-NL" sz="2000" dirty="0" smtClean="0"/>
              <a:t>: receptoreiwitten zijn ingebouwd in de celmembranen van cellen. Zodra een hormoon of een neurotransmitter aan de receptor bindt, verandert er iets binnen de cel, wat weer invloed heeft op de celactiviteit (de cel reageert dus op de stof waarmee de receptor gebonden werd).</a:t>
            </a:r>
            <a:br>
              <a:rPr lang="nl-NL" sz="2000" dirty="0" smtClean="0"/>
            </a:br>
            <a:endParaRPr lang="nl-N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13.2. De functies van eiwitten 2</a:t>
            </a:r>
            <a:endParaRPr lang="nl-NL" sz="28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nl-NL" sz="2000" b="1" dirty="0" smtClean="0"/>
              <a:t>Functies op orgaanniveau:</a:t>
            </a:r>
          </a:p>
          <a:p>
            <a:pPr>
              <a:buNone/>
            </a:pPr>
            <a:r>
              <a:rPr lang="nl-NL" sz="2000" b="1" dirty="0" smtClean="0"/>
              <a:t/>
            </a:r>
            <a:br>
              <a:rPr lang="nl-NL" sz="2000" b="1" dirty="0" smtClean="0"/>
            </a:br>
            <a:r>
              <a:rPr lang="nl-NL" sz="2000" dirty="0" smtClean="0"/>
              <a:t>1. </a:t>
            </a:r>
            <a:r>
              <a:rPr lang="nl-NL" sz="2000" b="1" dirty="0" smtClean="0"/>
              <a:t>De opbouw van weefsels en organen</a:t>
            </a:r>
            <a:r>
              <a:rPr lang="nl-NL" sz="2000" dirty="0" smtClean="0"/>
              <a:t>: eiwitten vormen intercellulair (dat wil zeggen, buiten de cellen als tussencelstof) altijd een bestanddeel van weefsels die een orgaan vormen. Bindweefsel bijvoorbeeld bevat kenmerkende eiwitten (zoals collageen en </a:t>
            </a:r>
            <a:r>
              <a:rPr lang="nl-NL" sz="2000" dirty="0" err="1" smtClean="0"/>
              <a:t>elastine</a:t>
            </a:r>
            <a:r>
              <a:rPr lang="nl-NL" sz="2000" dirty="0" smtClean="0"/>
              <a:t>) die zorgen voor stevigheid en elasticiteit in pezen en banden. Eiwitten vormen de basis voor het botweefsel.</a:t>
            </a:r>
          </a:p>
          <a:p>
            <a:pPr>
              <a:buNone/>
            </a:pPr>
            <a:r>
              <a:rPr lang="nl-NL" sz="2000" dirty="0" smtClean="0"/>
              <a:t/>
            </a:r>
            <a:br>
              <a:rPr lang="nl-NL" sz="2000" dirty="0" smtClean="0"/>
            </a:br>
            <a:r>
              <a:rPr lang="nl-NL" sz="2000" dirty="0" smtClean="0"/>
              <a:t>2. </a:t>
            </a:r>
            <a:r>
              <a:rPr lang="nl-NL" sz="2000" b="1" dirty="0" smtClean="0"/>
              <a:t>Bij dieren</a:t>
            </a:r>
            <a:r>
              <a:rPr lang="nl-NL" sz="2000" dirty="0" smtClean="0"/>
              <a:t>: diersoorten als insecten en spinnen gebruiken eiwitten om hun cocons en webben van te maken en voor hun uitwendige skelet. Ook diersoorten als garnalen, kreeften en krabben hebben zo'n pantser. De schubben van vissen bestaan uit eiwitten, evenals de haren van zoogdieren en de veren van vogels. Ook nagels zijn eiwitten.</a:t>
            </a:r>
            <a:endParaRPr lang="nl-NL"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562074"/>
          </a:xfrm>
        </p:spPr>
        <p:txBody>
          <a:bodyPr>
            <a:normAutofit/>
          </a:bodyPr>
          <a:lstStyle/>
          <a:p>
            <a:r>
              <a:rPr lang="nl-NL" sz="2800" b="1" dirty="0" smtClean="0"/>
              <a:t>13.2. De functies van eiwitten 3</a:t>
            </a:r>
            <a:endParaRPr lang="nl-NL" sz="28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000" b="1" dirty="0" smtClean="0"/>
              <a:t>Belangrijke functies op systeemniveau:</a:t>
            </a:r>
            <a:br>
              <a:rPr lang="nl-NL" sz="2000" b="1" dirty="0" smtClean="0"/>
            </a:br>
            <a:endParaRPr lang="nl-NL" sz="2000" b="1" dirty="0" smtClean="0"/>
          </a:p>
          <a:p>
            <a:r>
              <a:rPr lang="nl-NL" sz="2000" dirty="0" smtClean="0"/>
              <a:t>1. Zenuwstelsel: eiwitten spelen een hoofdrol in het functioneren van het zenuwstelsel: neurotransmitters en </a:t>
            </a:r>
            <a:r>
              <a:rPr lang="nl-NL" sz="2000" dirty="0" err="1" smtClean="0"/>
              <a:t>neuroreceptoren</a:t>
            </a:r>
            <a:r>
              <a:rPr lang="nl-NL" sz="2000" dirty="0" smtClean="0"/>
              <a:t> zijn vaak eiwitten of peptiden.</a:t>
            </a:r>
          </a:p>
          <a:p>
            <a:pPr>
              <a:buNone/>
            </a:pPr>
            <a:r>
              <a:rPr lang="nl-NL" sz="2000" dirty="0" smtClean="0"/>
              <a:t/>
            </a:r>
            <a:br>
              <a:rPr lang="nl-NL" sz="2000" dirty="0" smtClean="0"/>
            </a:br>
            <a:r>
              <a:rPr lang="nl-NL" sz="2000" dirty="0" smtClean="0"/>
              <a:t>2. De spierwerking: de samentrekking van spieren wordt gerealiseerd door het in elkaar schuiven van twee soorten langgerekte eiwitten, de </a:t>
            </a:r>
            <a:r>
              <a:rPr lang="nl-NL" sz="2000" dirty="0" err="1" smtClean="0"/>
              <a:t>actine</a:t>
            </a:r>
            <a:r>
              <a:rPr lang="nl-NL" sz="2000" dirty="0" smtClean="0"/>
              <a:t>- en </a:t>
            </a:r>
            <a:r>
              <a:rPr lang="nl-NL" sz="2000" dirty="0" err="1" smtClean="0"/>
              <a:t>myosinemoleculen</a:t>
            </a:r>
            <a:r>
              <a:rPr lang="nl-NL" sz="2000" dirty="0" smtClean="0"/>
              <a:t>.</a:t>
            </a:r>
          </a:p>
          <a:p>
            <a:pPr>
              <a:buNone/>
            </a:pPr>
            <a:r>
              <a:rPr lang="nl-NL" sz="2000" dirty="0" smtClean="0"/>
              <a:t/>
            </a:r>
            <a:br>
              <a:rPr lang="nl-NL" sz="2000" dirty="0" smtClean="0"/>
            </a:br>
            <a:r>
              <a:rPr lang="nl-NL" sz="2000" dirty="0" smtClean="0"/>
              <a:t>3. Stoffentransport: het transport van stoffen in het lichaam wordt verzorgd door eiwitten. Hemoglobine in ons bloed is zo’n transporteiwit; het bindt O</a:t>
            </a:r>
            <a:r>
              <a:rPr lang="nl-NL" sz="2000" baseline="-25000" dirty="0" smtClean="0"/>
              <a:t>2</a:t>
            </a:r>
            <a:r>
              <a:rPr lang="nl-NL" sz="2000" dirty="0" smtClean="0"/>
              <a:t> en speelt een rol bij het opnemen van CO</a:t>
            </a:r>
            <a:r>
              <a:rPr lang="nl-NL" sz="2000" baseline="-25000" dirty="0" smtClean="0"/>
              <a:t>2</a:t>
            </a:r>
            <a:r>
              <a:rPr lang="nl-NL" sz="2000" dirty="0" smtClean="0"/>
              <a:t>. Ook andere stoffen, zoals ijzer en cholesterol, worden gebonden aan bloedeiwitten en als complex vervoerd.</a:t>
            </a:r>
            <a:br>
              <a:rPr lang="nl-NL" sz="2000" dirty="0" smtClean="0"/>
            </a:br>
            <a:r>
              <a:rPr lang="nl-NL" sz="2000" dirty="0" smtClean="0"/>
              <a:t/>
            </a:r>
            <a:br>
              <a:rPr lang="nl-NL" sz="2000" dirty="0" smtClean="0"/>
            </a:br>
            <a:endParaRPr lang="nl-NL"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13.2. De functies van eiwitten 4</a:t>
            </a:r>
            <a:endParaRPr lang="nl-NL" sz="2800" dirty="0"/>
          </a:p>
        </p:txBody>
      </p:sp>
      <p:sp>
        <p:nvSpPr>
          <p:cNvPr id="3" name="Tijdelijke aanduiding voor inhoud 2"/>
          <p:cNvSpPr>
            <a:spLocks noGrp="1"/>
          </p:cNvSpPr>
          <p:nvPr>
            <p:ph idx="1"/>
          </p:nvPr>
        </p:nvSpPr>
        <p:spPr>
          <a:xfrm>
            <a:off x="539552" y="1124744"/>
            <a:ext cx="8229600" cy="5328592"/>
          </a:xfrm>
        </p:spPr>
        <p:txBody>
          <a:bodyPr>
            <a:normAutofit lnSpcReduction="10000"/>
          </a:bodyPr>
          <a:lstStyle/>
          <a:p>
            <a:r>
              <a:rPr lang="nl-NL" sz="2000" b="1" dirty="0" smtClean="0"/>
              <a:t>Belangrijke functies op systeemniveau:   vervolg</a:t>
            </a:r>
          </a:p>
          <a:p>
            <a:pPr>
              <a:buNone/>
            </a:pPr>
            <a:r>
              <a:rPr lang="nl-NL" sz="2000" dirty="0" smtClean="0"/>
              <a:t>	</a:t>
            </a:r>
          </a:p>
          <a:p>
            <a:pPr>
              <a:buNone/>
            </a:pPr>
            <a:r>
              <a:rPr lang="nl-NL" sz="2000" dirty="0" smtClean="0"/>
              <a:t>4. Afweer: de afweer van ons lichaam (en van dieren en planten) tegen bacteriën en virussen berust op eiwitten. Specifieke eiwitten van de ziekteverwekkers of van lichaamsvreemde stoffen (zoals vreemd bloed) veroorzaken afweerreacties; de gevormde antistoffen zijn eiwitten.</a:t>
            </a:r>
          </a:p>
          <a:p>
            <a:endParaRPr lang="nl-NL" sz="2000" dirty="0" smtClean="0"/>
          </a:p>
          <a:p>
            <a:pPr>
              <a:buNone/>
            </a:pPr>
            <a:r>
              <a:rPr lang="nl-NL" sz="2000" dirty="0" smtClean="0"/>
              <a:t>	5. Enzymwerking: het katalyseren van de duizenden chemische reacties in de cel en daarbuiten gebeurt door enzymen, dit zijn altijd eiwitten. Naar schatting bevat een cel gemiddeld drieduizend enzymen. Enzymen die buiten de cel werken, zijn bijvoorbeeld de spijsverteringsenzymen die het voedsel in de darmen verteren.</a:t>
            </a:r>
          </a:p>
          <a:p>
            <a:pPr>
              <a:buNone/>
            </a:pPr>
            <a:r>
              <a:rPr lang="nl-NL" sz="2000" dirty="0" smtClean="0"/>
              <a:t/>
            </a:r>
            <a:br>
              <a:rPr lang="nl-NL" sz="2000" dirty="0" smtClean="0"/>
            </a:br>
            <a:r>
              <a:rPr lang="nl-NL" sz="2000" dirty="0" smtClean="0"/>
              <a:t>6. Hormonale werking: veel hormonen zijn eiwitten.</a:t>
            </a:r>
            <a:br>
              <a:rPr lang="nl-NL" sz="2000" dirty="0" smtClean="0"/>
            </a:br>
            <a:r>
              <a:rPr lang="nl-NL" sz="2000" dirty="0" smtClean="0"/>
              <a:t>7. Bloedstolling: bij de stolling van bloed, waardoor ernstig bloedverlies en infectie wordt voorkomen, spelen plasma-eiwitten een hoofdrol.</a:t>
            </a:r>
            <a:br>
              <a:rPr lang="nl-NL" sz="2000" dirty="0" smtClean="0"/>
            </a:br>
            <a:endParaRPr lang="nl-NL"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13.3. Aminozuren 1</a:t>
            </a:r>
            <a:endParaRPr lang="nl-NL" sz="2800" dirty="0"/>
          </a:p>
        </p:txBody>
      </p:sp>
      <p:sp>
        <p:nvSpPr>
          <p:cNvPr id="3" name="Tijdelijke aanduiding voor inhoud 2"/>
          <p:cNvSpPr>
            <a:spLocks noGrp="1"/>
          </p:cNvSpPr>
          <p:nvPr>
            <p:ph idx="1"/>
          </p:nvPr>
        </p:nvSpPr>
        <p:spPr>
          <a:xfrm>
            <a:off x="457200" y="980728"/>
            <a:ext cx="8229600" cy="5544616"/>
          </a:xfrm>
        </p:spPr>
        <p:txBody>
          <a:bodyPr>
            <a:normAutofit/>
          </a:bodyPr>
          <a:lstStyle/>
          <a:p>
            <a:r>
              <a:rPr lang="nl-NL" sz="2000" dirty="0" smtClean="0"/>
              <a:t>Alle eiwitten hebben een overeenkomstig bouwplan. Ze bestaan uit een keten van aminozuren. Hoewel er duizenden verschillende eiwitten bestaan, zijn er maar twintig verschillende aminozuren.</a:t>
            </a:r>
            <a:br>
              <a:rPr lang="nl-NL" sz="2000" dirty="0" smtClean="0"/>
            </a:br>
            <a:r>
              <a:rPr lang="nl-NL" sz="2000" dirty="0" smtClean="0"/>
              <a:t>Aminozuren komen in drie opzichten met elkaar overeen: ze bezitten een hoofdketen (in 20 varianten) en twee zijketens die aan weerszijden van de hoofdketen vastgekoppeld zitten. De ene zijketen is de </a:t>
            </a:r>
            <a:r>
              <a:rPr lang="nl-NL" sz="2000" b="1" dirty="0" err="1" smtClean="0"/>
              <a:t>carboxylgroep</a:t>
            </a:r>
            <a:r>
              <a:rPr lang="nl-NL" sz="2000" dirty="0" smtClean="0"/>
              <a:t> (-COOH) en de andere is de </a:t>
            </a:r>
            <a:r>
              <a:rPr lang="nl-NL" sz="2000" b="1" dirty="0" err="1" smtClean="0"/>
              <a:t>aminogroep</a:t>
            </a:r>
            <a:r>
              <a:rPr lang="nl-NL" sz="2000" dirty="0" smtClean="0"/>
              <a:t> (-NH</a:t>
            </a:r>
            <a:r>
              <a:rPr lang="nl-NL" sz="2000" baseline="-25000" dirty="0" smtClean="0"/>
              <a:t>2</a:t>
            </a:r>
            <a:r>
              <a:rPr lang="nl-NL" sz="2000" dirty="0" smtClean="0"/>
              <a:t>).</a:t>
            </a:r>
            <a:br>
              <a:rPr lang="nl-NL" sz="2000" dirty="0" smtClean="0"/>
            </a:br>
            <a:r>
              <a:rPr lang="nl-NL" sz="2000" dirty="0" smtClean="0"/>
              <a:t>Bekijk ook </a:t>
            </a:r>
            <a:r>
              <a:rPr lang="nl-NL" sz="2000" dirty="0" smtClean="0">
                <a:hlinkClick r:id="rId2"/>
              </a:rPr>
              <a:t>deze site</a:t>
            </a:r>
            <a:r>
              <a:rPr lang="nl-NL" sz="2000" dirty="0" smtClean="0"/>
              <a:t> waarin de ruimtelijke structuren zichtbaar worden.</a:t>
            </a:r>
            <a:br>
              <a:rPr lang="nl-NL" sz="2000" dirty="0" smtClean="0"/>
            </a:br>
            <a:r>
              <a:rPr lang="nl-NL" sz="2000" dirty="0" smtClean="0"/>
              <a:t>De hoofdketen bestaat uit een </a:t>
            </a:r>
            <a:r>
              <a:rPr lang="nl-NL" sz="2000" dirty="0" err="1" smtClean="0"/>
              <a:t>C-atoom</a:t>
            </a:r>
            <a:r>
              <a:rPr lang="nl-NL" sz="2000" dirty="0" smtClean="0"/>
              <a:t> waaraan een variabele </a:t>
            </a:r>
            <a:r>
              <a:rPr lang="nl-NL" sz="2000" b="1" dirty="0" smtClean="0"/>
              <a:t>restgroep</a:t>
            </a:r>
            <a:r>
              <a:rPr lang="nl-NL" sz="2000" dirty="0" smtClean="0"/>
              <a:t> zit. </a:t>
            </a:r>
          </a:p>
          <a:p>
            <a:endParaRPr lang="nl-NL" sz="2000" dirty="0"/>
          </a:p>
        </p:txBody>
      </p:sp>
      <p:pic>
        <p:nvPicPr>
          <p:cNvPr id="5" name="Afbeelding 4"/>
          <p:cNvPicPr/>
          <p:nvPr/>
        </p:nvPicPr>
        <p:blipFill>
          <a:blip r:embed="rId3" cstate="print"/>
          <a:srcRect/>
          <a:stretch>
            <a:fillRect/>
          </a:stretch>
        </p:blipFill>
        <p:spPr bwMode="auto">
          <a:xfrm>
            <a:off x="1835696" y="4077072"/>
            <a:ext cx="5472608" cy="244827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13.3. Aminozuren 2</a:t>
            </a:r>
            <a:endParaRPr lang="nl-NL" sz="2800" dirty="0"/>
          </a:p>
        </p:txBody>
      </p:sp>
      <p:sp>
        <p:nvSpPr>
          <p:cNvPr id="3" name="Tijdelijke aanduiding voor inhoud 2"/>
          <p:cNvSpPr>
            <a:spLocks noGrp="1"/>
          </p:cNvSpPr>
          <p:nvPr>
            <p:ph idx="1"/>
          </p:nvPr>
        </p:nvSpPr>
        <p:spPr>
          <a:xfrm>
            <a:off x="457200" y="980728"/>
            <a:ext cx="8229600" cy="5544616"/>
          </a:xfrm>
        </p:spPr>
        <p:txBody>
          <a:bodyPr>
            <a:normAutofit/>
          </a:bodyPr>
          <a:lstStyle/>
          <a:p>
            <a:r>
              <a:rPr lang="nl-NL" sz="2000" dirty="0" smtClean="0"/>
              <a:t>Elk type aminozuur heeft een kenmerkende restgroep, die kan variëren van een simpele -H (bij glycine, het eenvoudigste aminozuur) tot ingewikkelde ringstructuren, zoals </a:t>
            </a:r>
            <a:r>
              <a:rPr lang="nl-NL" sz="2000" dirty="0" err="1" smtClean="0"/>
              <a:t>tryptofaan</a:t>
            </a:r>
            <a:r>
              <a:rPr lang="nl-NL" sz="2000" dirty="0" smtClean="0"/>
              <a:t> en </a:t>
            </a:r>
            <a:r>
              <a:rPr lang="nl-NL" sz="2000" dirty="0" err="1" smtClean="0"/>
              <a:t>fenylalanine</a:t>
            </a:r>
            <a:r>
              <a:rPr lang="nl-NL" sz="2000" dirty="0" smtClean="0"/>
              <a:t>.</a:t>
            </a:r>
            <a:br>
              <a:rPr lang="nl-NL" sz="2000" dirty="0" smtClean="0"/>
            </a:br>
            <a:r>
              <a:rPr lang="nl-NL" sz="2000" dirty="0" smtClean="0"/>
              <a:t>De eiwitten van alle organismen op aarde zijn uit deze twintig aminozuren opgebouwd. Dit is een sterk argument voor de theorie dat alle organismen afstammen uit dezelfde oerorganismen.</a:t>
            </a:r>
            <a:br>
              <a:rPr lang="nl-NL" sz="2000" dirty="0" smtClean="0"/>
            </a:br>
            <a:r>
              <a:rPr lang="nl-NL" sz="2000" dirty="0" smtClean="0"/>
              <a:t/>
            </a:r>
            <a:br>
              <a:rPr lang="nl-NL" sz="2000" dirty="0" smtClean="0"/>
            </a:br>
            <a:r>
              <a:rPr lang="nl-NL" sz="2000" dirty="0" smtClean="0"/>
              <a:t>Wanneer aminozuren aan elkaar gekoppeld worden, vormt de </a:t>
            </a:r>
            <a:r>
              <a:rPr lang="nl-NL" sz="2000" dirty="0" err="1" smtClean="0"/>
              <a:t>carboxylgroep</a:t>
            </a:r>
            <a:r>
              <a:rPr lang="nl-NL" sz="2000" dirty="0" smtClean="0"/>
              <a:t> (zuur) een binding met de </a:t>
            </a:r>
            <a:r>
              <a:rPr lang="nl-NL" sz="2000" dirty="0" err="1" smtClean="0"/>
              <a:t>aminogroep</a:t>
            </a:r>
            <a:r>
              <a:rPr lang="nl-NL" sz="2000" dirty="0" smtClean="0"/>
              <a:t> (basisch). Zie figuur 3a. Dit is een </a:t>
            </a:r>
            <a:r>
              <a:rPr lang="nl-NL" sz="2000" dirty="0" err="1" smtClean="0"/>
              <a:t>covalente</a:t>
            </a:r>
            <a:r>
              <a:rPr lang="nl-NL" sz="2000" dirty="0" smtClean="0"/>
              <a:t> binding waarbij water gevormd wordt en -C van het ene aminozuur gebonden wordt aan de -N van het volgende aminozuur. Deze binding heet de </a:t>
            </a:r>
            <a:r>
              <a:rPr lang="nl-NL" sz="2000" b="1" dirty="0" err="1" smtClean="0"/>
              <a:t>peptidebinding</a:t>
            </a:r>
            <a:r>
              <a:rPr lang="nl-NL" sz="2000" dirty="0" smtClean="0"/>
              <a:t>. (Figuur 3b.)</a:t>
            </a:r>
          </a:p>
          <a:p>
            <a:endParaRPr lang="nl-NL" sz="2000" dirty="0"/>
          </a:p>
          <a:p>
            <a:r>
              <a:rPr lang="nl-NL" sz="2000" dirty="0" smtClean="0"/>
              <a:t>ZIE VOLGENDE DIA  FIGUUR 3B</a:t>
            </a:r>
            <a:endParaRPr lang="nl-NL" sz="2000" dirty="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348</Words>
  <Application>Microsoft Office PowerPoint</Application>
  <PresentationFormat>Diavoorstelling (4:3)</PresentationFormat>
  <Paragraphs>40</Paragraphs>
  <Slides>10</Slides>
  <Notes>0</Notes>
  <HiddenSlides>0</HiddenSlides>
  <MMClips>0</MMClips>
  <ScaleCrop>false</ScaleCrop>
  <HeadingPairs>
    <vt:vector size="4" baseType="variant">
      <vt:variant>
        <vt:lpstr>Thema</vt:lpstr>
      </vt:variant>
      <vt:variant>
        <vt:i4>1</vt:i4>
      </vt:variant>
      <vt:variant>
        <vt:lpstr>Diatitels</vt:lpstr>
      </vt:variant>
      <vt:variant>
        <vt:i4>10</vt:i4>
      </vt:variant>
    </vt:vector>
  </HeadingPairs>
  <TitlesOfParts>
    <vt:vector size="11" baseType="lpstr">
      <vt:lpstr>Office-thema</vt:lpstr>
      <vt:lpstr>Hoofdstuk 13: Eiwitten, de werktuigen van het leven</vt:lpstr>
      <vt:lpstr>13.1. De geschiedenis van het eiwitonderzoek 1</vt:lpstr>
      <vt:lpstr>13.1. De geschiedenis van het eiwitonderzoek 2</vt:lpstr>
      <vt:lpstr>13.2. De functies van eiwitten 1</vt:lpstr>
      <vt:lpstr>13.2. De functies van eiwitten 2</vt:lpstr>
      <vt:lpstr>13.2. De functies van eiwitten 3</vt:lpstr>
      <vt:lpstr>13.2. De functies van eiwitten 4</vt:lpstr>
      <vt:lpstr>13.3. Aminozuren 1</vt:lpstr>
      <vt:lpstr>13.3. Aminozuren 2</vt:lpstr>
      <vt:lpstr>13.3. Aminozuren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Hoofdstuk 13: Eiwitten, de werktuigen van het leven</dc:title>
  <dc:creator>hrm</dc:creator>
  <cp:lastModifiedBy>hrm</cp:lastModifiedBy>
  <cp:revision>7</cp:revision>
  <dcterms:created xsi:type="dcterms:W3CDTF">2015-03-09T08:15:22Z</dcterms:created>
  <dcterms:modified xsi:type="dcterms:W3CDTF">2015-03-09T09:14:01Z</dcterms:modified>
</cp:coreProperties>
</file>